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sldIdLst>
    <p:sldId id="265" r:id="rId2"/>
    <p:sldId id="266" r:id="rId3"/>
  </p:sldIdLst>
  <p:sldSz cx="3657600" cy="7132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79" d="100"/>
          <a:sy n="79" d="100"/>
        </p:scale>
        <p:origin x="33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53" y="6657129"/>
            <a:ext cx="3656648" cy="475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8" name="Rectangle 7"/>
          <p:cNvSpPr/>
          <p:nvPr/>
        </p:nvSpPr>
        <p:spPr>
          <a:xfrm>
            <a:off x="5" y="6587983"/>
            <a:ext cx="3656648" cy="66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" y="789345"/>
            <a:ext cx="3017520" cy="3708972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200" spc="-2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015" y="4634052"/>
            <a:ext cx="3017520" cy="1188773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960" cap="all" spc="80" baseline="0">
                <a:solidFill>
                  <a:schemeClr val="tx2"/>
                </a:solidFill>
                <a:latin typeface="+mj-lt"/>
              </a:defRPr>
            </a:lvl1pPr>
            <a:lvl2pPr marL="182880" indent="0" algn="ctr">
              <a:buNone/>
              <a:defRPr sz="960"/>
            </a:lvl2pPr>
            <a:lvl3pPr marL="365760" indent="0" algn="ctr">
              <a:buNone/>
              <a:defRPr sz="960"/>
            </a:lvl3pPr>
            <a:lvl4pPr marL="548640" indent="0" algn="ctr">
              <a:buNone/>
              <a:defRPr sz="800"/>
            </a:lvl4pPr>
            <a:lvl5pPr marL="731520" indent="0" algn="ctr">
              <a:buNone/>
              <a:defRPr sz="800"/>
            </a:lvl5pPr>
            <a:lvl6pPr marL="914400" indent="0" algn="ctr">
              <a:buNone/>
              <a:defRPr sz="800"/>
            </a:lvl6pPr>
            <a:lvl7pPr marL="1097280" indent="0" algn="ctr">
              <a:buNone/>
              <a:defRPr sz="800"/>
            </a:lvl7pPr>
            <a:lvl8pPr marL="1280160" indent="0" algn="ctr">
              <a:buNone/>
              <a:defRPr sz="800"/>
            </a:lvl8pPr>
            <a:lvl9pPr marL="146304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62298" y="4517337"/>
            <a:ext cx="29626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49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1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53" y="6657129"/>
            <a:ext cx="3656648" cy="475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8" name="Rectangle 7"/>
          <p:cNvSpPr/>
          <p:nvPr/>
        </p:nvSpPr>
        <p:spPr>
          <a:xfrm>
            <a:off x="5" y="6587983"/>
            <a:ext cx="3656648" cy="66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" y="431390"/>
            <a:ext cx="788670" cy="59879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" y="431389"/>
            <a:ext cx="2320290" cy="5987984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1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2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53" y="6657129"/>
            <a:ext cx="3656648" cy="475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8" name="Rectangle 7"/>
          <p:cNvSpPr/>
          <p:nvPr/>
        </p:nvSpPr>
        <p:spPr>
          <a:xfrm>
            <a:off x="5" y="6587983"/>
            <a:ext cx="3656648" cy="66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" y="789345"/>
            <a:ext cx="3017520" cy="370897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4631460"/>
            <a:ext cx="3017520" cy="1188773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960" cap="all" spc="80" baseline="0">
                <a:solidFill>
                  <a:schemeClr val="tx2"/>
                </a:solidFill>
                <a:latin typeface="+mj-lt"/>
              </a:defRPr>
            </a:lvl1pPr>
            <a:lvl2pPr marL="18288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62298" y="4517337"/>
            <a:ext cx="29626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01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9184" y="298082"/>
            <a:ext cx="3017520" cy="15088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84" y="1919649"/>
            <a:ext cx="1481328" cy="4184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65376" y="1919652"/>
            <a:ext cx="1481328" cy="4184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1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29184" y="298082"/>
            <a:ext cx="3017520" cy="15088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1919980"/>
            <a:ext cx="1481328" cy="76576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800" b="0" cap="all" baseline="0">
                <a:solidFill>
                  <a:schemeClr val="tx2"/>
                </a:solidFill>
              </a:defRPr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184" y="2685747"/>
            <a:ext cx="1481328" cy="3418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65376" y="1919980"/>
            <a:ext cx="1481328" cy="76576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800" b="0" cap="all" baseline="0">
                <a:solidFill>
                  <a:schemeClr val="tx2"/>
                </a:solidFill>
              </a:defRPr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65376" y="2685747"/>
            <a:ext cx="1481328" cy="3418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3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9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53" y="6657129"/>
            <a:ext cx="3656648" cy="475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6" name="Rectangle 5"/>
          <p:cNvSpPr/>
          <p:nvPr/>
        </p:nvSpPr>
        <p:spPr>
          <a:xfrm>
            <a:off x="5" y="6587983"/>
            <a:ext cx="3656648" cy="66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9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" y="0"/>
            <a:ext cx="1215237" cy="71326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9" name="Rectangle 8"/>
          <p:cNvSpPr/>
          <p:nvPr/>
        </p:nvSpPr>
        <p:spPr>
          <a:xfrm>
            <a:off x="1212021" y="0"/>
            <a:ext cx="19202" cy="7132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" y="618161"/>
            <a:ext cx="960120" cy="2377546"/>
          </a:xfrm>
        </p:spPr>
        <p:txBody>
          <a:bodyPr anchor="b">
            <a:normAutofit/>
          </a:bodyPr>
          <a:lstStyle>
            <a:lvl1pPr>
              <a:defRPr sz="144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095" y="760815"/>
            <a:ext cx="2003757" cy="54683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" y="3043259"/>
            <a:ext cx="960120" cy="351444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600">
                <a:solidFill>
                  <a:srgbClr val="FFFFFF"/>
                </a:solidFill>
              </a:defRPr>
            </a:lvl1pPr>
            <a:lvl2pPr marL="182880" indent="0">
              <a:buNone/>
              <a:defRPr sz="480"/>
            </a:lvl2pPr>
            <a:lvl3pPr marL="365760" indent="0">
              <a:buNone/>
              <a:defRPr sz="400"/>
            </a:lvl3pPr>
            <a:lvl4pPr marL="548640" indent="0">
              <a:buNone/>
              <a:defRPr sz="360"/>
            </a:lvl4pPr>
            <a:lvl5pPr marL="731520" indent="0">
              <a:buNone/>
              <a:defRPr sz="360"/>
            </a:lvl5pPr>
            <a:lvl6pPr marL="914400" indent="0">
              <a:buNone/>
              <a:defRPr sz="360"/>
            </a:lvl6pPr>
            <a:lvl7pPr marL="1097280" indent="0">
              <a:buNone/>
              <a:defRPr sz="360"/>
            </a:lvl7pPr>
            <a:lvl8pPr marL="1280160" indent="0">
              <a:buNone/>
              <a:defRPr sz="360"/>
            </a:lvl8pPr>
            <a:lvl9pPr marL="1463040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9654" y="6718477"/>
            <a:ext cx="785553" cy="379747"/>
          </a:xfrm>
        </p:spPr>
        <p:txBody>
          <a:bodyPr/>
          <a:lstStyle>
            <a:lvl1pPr algn="l">
              <a:defRPr/>
            </a:lvl1pPr>
          </a:lstStyle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0180" y="6718477"/>
            <a:ext cx="1394460" cy="379747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1350"/>
            <a:ext cx="3656648" cy="1981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9" name="Rectangle 8"/>
          <p:cNvSpPr/>
          <p:nvPr/>
        </p:nvSpPr>
        <p:spPr>
          <a:xfrm>
            <a:off x="5" y="5111907"/>
            <a:ext cx="3656648" cy="66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" y="5278152"/>
            <a:ext cx="3035808" cy="855917"/>
          </a:xfrm>
        </p:spPr>
        <p:txBody>
          <a:bodyPr tIns="0" bIns="0" anchor="b">
            <a:noAutofit/>
          </a:bodyPr>
          <a:lstStyle>
            <a:lvl1pPr>
              <a:defRPr sz="144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" y="0"/>
            <a:ext cx="3657596" cy="5111907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1280">
                <a:solidFill>
                  <a:schemeClr val="bg1"/>
                </a:solidFill>
              </a:defRPr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9184" y="6143579"/>
            <a:ext cx="3035808" cy="61816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240"/>
              </a:spcAft>
              <a:buNone/>
              <a:defRPr sz="600">
                <a:solidFill>
                  <a:srgbClr val="FFFFFF"/>
                </a:solidFill>
              </a:defRPr>
            </a:lvl1pPr>
            <a:lvl2pPr marL="182880" indent="0">
              <a:buNone/>
              <a:defRPr sz="480"/>
            </a:lvl2pPr>
            <a:lvl3pPr marL="365760" indent="0">
              <a:buNone/>
              <a:defRPr sz="400"/>
            </a:lvl3pPr>
            <a:lvl4pPr marL="548640" indent="0">
              <a:buNone/>
              <a:defRPr sz="360"/>
            </a:lvl4pPr>
            <a:lvl5pPr marL="731520" indent="0">
              <a:buNone/>
              <a:defRPr sz="360"/>
            </a:lvl5pPr>
            <a:lvl6pPr marL="914400" indent="0">
              <a:buNone/>
              <a:defRPr sz="360"/>
            </a:lvl6pPr>
            <a:lvl7pPr marL="1097280" indent="0">
              <a:buNone/>
              <a:defRPr sz="360"/>
            </a:lvl7pPr>
            <a:lvl8pPr marL="1280160" indent="0">
              <a:buNone/>
              <a:defRPr sz="360"/>
            </a:lvl8pPr>
            <a:lvl9pPr marL="1463040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9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657129"/>
            <a:ext cx="3657600" cy="475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9" name="Rectangle 8"/>
          <p:cNvSpPr/>
          <p:nvPr/>
        </p:nvSpPr>
        <p:spPr>
          <a:xfrm>
            <a:off x="0" y="6587982"/>
            <a:ext cx="3657600" cy="686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298082"/>
            <a:ext cx="3017520" cy="15088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1919649"/>
            <a:ext cx="3017520" cy="418448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9185" y="6718477"/>
            <a:ext cx="741681" cy="3797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rgbClr val="FFFFFF"/>
                </a:solidFill>
              </a:defRPr>
            </a:lvl1pPr>
          </a:lstStyle>
          <a:p>
            <a:fld id="{FDCC4E9E-F906-4908-AC20-9EB71589CAF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5856" y="6718477"/>
            <a:ext cx="1446841" cy="3797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0138" y="6718477"/>
            <a:ext cx="393608" cy="3797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">
                <a:solidFill>
                  <a:srgbClr val="FFFFFF"/>
                </a:solidFill>
              </a:defRPr>
            </a:lvl1pPr>
          </a:lstStyle>
          <a:p>
            <a:fld id="{AC89C88E-7C9D-40C2-9E1E-BFCB2639864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58060" y="1807439"/>
            <a:ext cx="29900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23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365760" rtl="0" eaLnBrk="1" latinLnBrk="0" hangingPunct="1">
        <a:lnSpc>
          <a:spcPct val="85000"/>
        </a:lnSpc>
        <a:spcBef>
          <a:spcPct val="0"/>
        </a:spcBef>
        <a:buNone/>
        <a:defRPr sz="1920" kern="1200" spc="-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6576" indent="-36576" algn="l" defTabSz="365760" rtl="0" eaLnBrk="1" latinLnBrk="0" hangingPunct="1">
        <a:lnSpc>
          <a:spcPct val="90000"/>
        </a:lnSpc>
        <a:spcBef>
          <a:spcPts val="480"/>
        </a:spcBef>
        <a:spcAft>
          <a:spcPts val="8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53619" indent="-73152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6771" indent="-73152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99923" indent="-73152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73075" indent="-73152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40000" indent="-91440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20000" indent="-91440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00000" indent="-91440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80000" indent="-91440" algn="l" defTabSz="365760" rtl="0" eaLnBrk="1" latinLnBrk="0" hangingPunct="1">
        <a:lnSpc>
          <a:spcPct val="90000"/>
        </a:lnSpc>
        <a:spcBef>
          <a:spcPts val="80"/>
        </a:spcBef>
        <a:spcAft>
          <a:spcPts val="160"/>
        </a:spcAft>
        <a:buClr>
          <a:schemeClr val="accent1"/>
        </a:buClr>
        <a:buFont typeface="Calibri" pitchFamily="34" charset="0"/>
        <a:buChar char="◦"/>
        <a:defRPr sz="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F9C42-EFF8-6337-8105-6912D9945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75CEAF2-2349-CC41-E478-9566CD7C6B84}"/>
              </a:ext>
            </a:extLst>
          </p:cNvPr>
          <p:cNvSpPr/>
          <p:nvPr/>
        </p:nvSpPr>
        <p:spPr>
          <a:xfrm>
            <a:off x="0" y="0"/>
            <a:ext cx="3657600" cy="413819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EC9BC4-08BE-D4C6-B754-C0D58BB45E13}"/>
              </a:ext>
            </a:extLst>
          </p:cNvPr>
          <p:cNvSpPr/>
          <p:nvPr/>
        </p:nvSpPr>
        <p:spPr>
          <a:xfrm>
            <a:off x="0" y="413819"/>
            <a:ext cx="3657600" cy="1039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A0F48-FC83-57D2-2E20-10C6D95BCA07}"/>
              </a:ext>
            </a:extLst>
          </p:cNvPr>
          <p:cNvSpPr txBox="1"/>
          <p:nvPr/>
        </p:nvSpPr>
        <p:spPr>
          <a:xfrm>
            <a:off x="290434" y="2241947"/>
            <a:ext cx="30194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82"/>
              </a:spcAft>
            </a:pPr>
            <a:r>
              <a:rPr lang="el-GR" sz="16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Διεκδίκησε τη θέση σου!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Lora" pitchFamily="2" charset="77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866F2-A149-975A-BD8F-0D00023C5AA8}"/>
              </a:ext>
            </a:extLst>
          </p:cNvPr>
          <p:cNvSpPr txBox="1"/>
          <p:nvPr/>
        </p:nvSpPr>
        <p:spPr>
          <a:xfrm>
            <a:off x="69718" y="948962"/>
            <a:ext cx="357518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1400" b="1" dirty="0">
                <a:latin typeface="Lora" pitchFamily="2" charset="0"/>
              </a:rPr>
              <a:t>Πρ</a:t>
            </a:r>
            <a:r>
              <a:rPr lang="en-US" sz="1400" b="1" dirty="0">
                <a:latin typeface="Lora" pitchFamily="2" charset="0"/>
              </a:rPr>
              <a:t>ό</a:t>
            </a:r>
            <a:r>
              <a:rPr lang="el-GR" sz="1400" b="1" dirty="0">
                <a:latin typeface="Lora" pitchFamily="2" charset="0"/>
              </a:rPr>
              <a:t>γραμμα Μεταπτυχιακών Σπουδών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Lora" pitchFamily="2" charset="0"/>
              </a:rPr>
              <a:t>Καινοτόμος και Αειφόρος Επιχειρηματικότητα</a:t>
            </a:r>
            <a:endParaRPr lang="el-GR" sz="1400" b="1" dirty="0">
              <a:solidFill>
                <a:schemeClr val="accent1">
                  <a:lumMod val="75000"/>
                </a:schemeClr>
              </a:solidFill>
              <a:latin typeface="Lora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7D86F7-A635-C510-9ED9-ED8654C1369A}"/>
              </a:ext>
            </a:extLst>
          </p:cNvPr>
          <p:cNvSpPr txBox="1"/>
          <p:nvPr/>
        </p:nvSpPr>
        <p:spPr>
          <a:xfrm>
            <a:off x="57050" y="3781813"/>
            <a:ext cx="3558620" cy="83625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 algn="just">
              <a:buFont typeface="Wingdings" pitchFamily="2" charset="2"/>
              <a:buChar char="Ø"/>
              <a:defRPr sz="1400" b="1">
                <a:solidFill>
                  <a:schemeClr val="tx2"/>
                </a:solidFill>
              </a:defRPr>
            </a:lvl1pPr>
          </a:lstStyle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l-GR" sz="1000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Γιατί να το επιλέξεις;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v"/>
            </a:pPr>
            <a:r>
              <a:rPr lang="el-GR" sz="1000" b="0" dirty="0">
                <a:solidFill>
                  <a:srgbClr val="1F1F1F"/>
                </a:solidFill>
                <a:latin typeface="Lora" pitchFamily="2" charset="77"/>
              </a:rPr>
              <a:t>Εξειδίκευση σε </a:t>
            </a: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καινοτομία</a:t>
            </a:r>
            <a:r>
              <a:rPr lang="el-GR" sz="1000" b="0" dirty="0">
                <a:solidFill>
                  <a:srgbClr val="1F1F1F"/>
                </a:solidFill>
                <a:latin typeface="Lora" pitchFamily="2" charset="77"/>
              </a:rPr>
              <a:t> &amp; </a:t>
            </a: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βιωσιμότητα</a:t>
            </a:r>
            <a:r>
              <a:rPr lang="el-GR" sz="1000" b="0" dirty="0">
                <a:solidFill>
                  <a:srgbClr val="1F1F1F"/>
                </a:solidFill>
                <a:latin typeface="Lora" pitchFamily="2" charset="77"/>
              </a:rPr>
              <a:t>, με έμφαση σε </a:t>
            </a: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πράσινες στρατηγικές </a:t>
            </a:r>
            <a:r>
              <a:rPr lang="el-GR" sz="1000" b="0" dirty="0">
                <a:solidFill>
                  <a:srgbClr val="1F1F1F"/>
                </a:solidFill>
                <a:latin typeface="Lora" pitchFamily="2" charset="77"/>
              </a:rPr>
              <a:t>και </a:t>
            </a: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ψηφιακές τεχνολογίες</a:t>
            </a:r>
            <a:r>
              <a:rPr lang="el-GR" sz="1000" b="0" dirty="0">
                <a:solidFill>
                  <a:srgbClr val="1F1F1F"/>
                </a:solidFill>
                <a:latin typeface="Lora" pitchFamily="2" charset="77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A8D89-CEB1-9A12-D8EF-68EC704035A2}"/>
              </a:ext>
            </a:extLst>
          </p:cNvPr>
          <p:cNvSpPr txBox="1"/>
          <p:nvPr/>
        </p:nvSpPr>
        <p:spPr>
          <a:xfrm>
            <a:off x="155649" y="5145447"/>
            <a:ext cx="3289050" cy="52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0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Πιστοποιημένο ΠΜΣ</a:t>
            </a: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l-GR" sz="1000" dirty="0">
                <a:solidFill>
                  <a:srgbClr val="1F1F1F"/>
                </a:solidFill>
                <a:latin typeface="Lora" pitchFamily="2" charset="77"/>
              </a:rPr>
              <a:t>από την Εθνική Αρχή Ανώτατης Εκπαίδευσης (ΕΘΑΕΕ).</a:t>
            </a:r>
            <a:endParaRPr lang="en-GR" sz="1000" dirty="0">
              <a:solidFill>
                <a:srgbClr val="1F1F1F"/>
              </a:solidFill>
              <a:latin typeface="Lora" pitchFamily="2" charset="77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5F9F0D8-0BAA-17D9-D9CD-27D82BA18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973883"/>
              </p:ext>
            </p:extLst>
          </p:nvPr>
        </p:nvGraphicFramePr>
        <p:xfrm>
          <a:off x="57051" y="3019764"/>
          <a:ext cx="3558619" cy="23467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88795">
                  <a:extLst>
                    <a:ext uri="{9D8B030D-6E8A-4147-A177-3AD203B41FA5}">
                      <a16:colId xmlns:a16="http://schemas.microsoft.com/office/drawing/2014/main" val="1131560914"/>
                    </a:ext>
                  </a:extLst>
                </a:gridCol>
                <a:gridCol w="171298">
                  <a:extLst>
                    <a:ext uri="{9D8B030D-6E8A-4147-A177-3AD203B41FA5}">
                      <a16:colId xmlns:a16="http://schemas.microsoft.com/office/drawing/2014/main" val="1473636017"/>
                    </a:ext>
                  </a:extLst>
                </a:gridCol>
                <a:gridCol w="1444123">
                  <a:extLst>
                    <a:ext uri="{9D8B030D-6E8A-4147-A177-3AD203B41FA5}">
                      <a16:colId xmlns:a16="http://schemas.microsoft.com/office/drawing/2014/main" val="1325206434"/>
                    </a:ext>
                  </a:extLst>
                </a:gridCol>
                <a:gridCol w="175210">
                  <a:extLst>
                    <a:ext uri="{9D8B030D-6E8A-4147-A177-3AD203B41FA5}">
                      <a16:colId xmlns:a16="http://schemas.microsoft.com/office/drawing/2014/main" val="2670427647"/>
                    </a:ext>
                  </a:extLst>
                </a:gridCol>
                <a:gridCol w="979193">
                  <a:extLst>
                    <a:ext uri="{9D8B030D-6E8A-4147-A177-3AD203B41FA5}">
                      <a16:colId xmlns:a16="http://schemas.microsoft.com/office/drawing/2014/main" val="1465955164"/>
                    </a:ext>
                  </a:extLst>
                </a:gridCol>
              </a:tblGrid>
              <a:tr h="2346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1400" kern="100" dirty="0">
                          <a:effectLst/>
                          <a:latin typeface="Lora" pitchFamily="2" charset="77"/>
                        </a:rPr>
                        <a:t> </a:t>
                      </a:r>
                      <a:r>
                        <a:rPr lang="el-GR" sz="1400" b="1" kern="100" dirty="0">
                          <a:effectLst/>
                          <a:latin typeface="Lora" pitchFamily="2" charset="77"/>
                        </a:rPr>
                        <a:t>1 έτος</a:t>
                      </a:r>
                      <a:endParaRPr lang="en-GR" sz="1400" kern="100" dirty="0">
                        <a:effectLst/>
                        <a:latin typeface="Lora" pitchFamily="2" charset="77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50" marR="361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kern="100">
                          <a:effectLst/>
                          <a:latin typeface="Lora" pitchFamily="2" charset="77"/>
                        </a:rPr>
                        <a:t>|</a:t>
                      </a:r>
                      <a:endParaRPr lang="en-GR" sz="1400" kern="100">
                        <a:effectLst/>
                        <a:latin typeface="Lora" pitchFamily="2" charset="77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50" marR="361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1400" b="1" kern="100" dirty="0">
                          <a:effectLst/>
                          <a:latin typeface="Lora" pitchFamily="2" charset="77"/>
                        </a:rPr>
                        <a:t> 100% </a:t>
                      </a:r>
                      <a:r>
                        <a:rPr lang="en-US" sz="1400" b="1" kern="100" dirty="0">
                          <a:effectLst/>
                          <a:latin typeface="Lora" pitchFamily="2" charset="77"/>
                        </a:rPr>
                        <a:t>Online </a:t>
                      </a:r>
                      <a:endParaRPr lang="en-GR" sz="1400" b="1" kern="100" dirty="0">
                        <a:effectLst/>
                        <a:latin typeface="Lora" pitchFamily="2" charset="77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50" marR="361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kern="100">
                          <a:effectLst/>
                          <a:latin typeface="Lora" pitchFamily="2" charset="77"/>
                        </a:rPr>
                        <a:t>|</a:t>
                      </a:r>
                      <a:endParaRPr lang="en-GR" sz="1400" kern="100">
                        <a:effectLst/>
                        <a:latin typeface="Lora" pitchFamily="2" charset="77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50" marR="361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kern="100" dirty="0">
                          <a:effectLst/>
                          <a:latin typeface="Lora" pitchFamily="2" charset="77"/>
                        </a:rPr>
                        <a:t>60 ECTS</a:t>
                      </a:r>
                      <a:endParaRPr lang="en-GR" sz="1400" kern="100" dirty="0">
                        <a:effectLst/>
                        <a:latin typeface="Lora" pitchFamily="2" charset="77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50" marR="36150" marT="0" marB="0" anchor="ctr"/>
                </a:tc>
                <a:extLst>
                  <a:ext uri="{0D108BD9-81ED-4DB2-BD59-A6C34878D82A}">
                    <a16:rowId xmlns:a16="http://schemas.microsoft.com/office/drawing/2014/main" val="14473008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9D511A28-3FFC-F791-BC27-82123654A97A}"/>
              </a:ext>
            </a:extLst>
          </p:cNvPr>
          <p:cNvSpPr txBox="1"/>
          <p:nvPr/>
        </p:nvSpPr>
        <p:spPr>
          <a:xfrm>
            <a:off x="1576738" y="612194"/>
            <a:ext cx="1733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800" dirty="0">
                <a:latin typeface="Lora" pitchFamily="2" charset="0"/>
              </a:rPr>
              <a:t>Τμήμα</a:t>
            </a:r>
            <a:r>
              <a:rPr lang="el-GR" sz="800" b="1" dirty="0">
                <a:latin typeface="Lora" pitchFamily="2" charset="0"/>
              </a:rPr>
              <a:t> Οικονομικών Επιστημών</a:t>
            </a:r>
            <a:endParaRPr lang="en-US" sz="700" dirty="0">
              <a:latin typeface="Lora" pitchFamily="2" charset="0"/>
            </a:endParaRPr>
          </a:p>
        </p:txBody>
      </p:sp>
      <p:pic>
        <p:nvPicPr>
          <p:cNvPr id="17" name="Picture 4" descr="Λογότυπος - Πανεπιστήμιο Πατρών">
            <a:extLst>
              <a:ext uri="{FF2B5EF4-FFF2-40B4-BE49-F238E27FC236}">
                <a16:creationId xmlns:a16="http://schemas.microsoft.com/office/drawing/2014/main" id="{EEDBF720-1B5E-8D6B-4050-AEA3902DB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20" y="563986"/>
            <a:ext cx="869148" cy="315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83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51A65-3036-20F3-5848-C36C94A8A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548132A-4D9B-3FAB-5F65-6C4CDE145DA7}"/>
              </a:ext>
            </a:extLst>
          </p:cNvPr>
          <p:cNvSpPr/>
          <p:nvPr/>
        </p:nvSpPr>
        <p:spPr>
          <a:xfrm>
            <a:off x="0" y="0"/>
            <a:ext cx="3657600" cy="413819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AEDF6D-1E4A-D21A-7AC4-47E551E03BF5}"/>
              </a:ext>
            </a:extLst>
          </p:cNvPr>
          <p:cNvSpPr/>
          <p:nvPr/>
        </p:nvSpPr>
        <p:spPr>
          <a:xfrm>
            <a:off x="0" y="413819"/>
            <a:ext cx="3657600" cy="1039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482F7B-8C59-B8BE-8719-7D4667C09B6A}"/>
              </a:ext>
            </a:extLst>
          </p:cNvPr>
          <p:cNvSpPr txBox="1"/>
          <p:nvPr/>
        </p:nvSpPr>
        <p:spPr>
          <a:xfrm>
            <a:off x="1338728" y="650375"/>
            <a:ext cx="225910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1200"/>
              </a:spcAft>
            </a:pPr>
            <a:r>
              <a:rPr lang="el-GR" sz="10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Εστίαση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Αειφορία</a:t>
            </a:r>
            <a:r>
              <a:rPr lang="en-US" sz="1000" dirty="0">
                <a:latin typeface="Lora" pitchFamily="2" charset="77"/>
                <a:cs typeface="Calibri" panose="020F0502020204030204" pitchFamily="34" charset="0"/>
              </a:rPr>
              <a:t> </a:t>
            </a: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και </a:t>
            </a:r>
            <a:r>
              <a:rPr lang="el-GR" sz="1000" b="1" dirty="0">
                <a:latin typeface="Lora" pitchFamily="2" charset="77"/>
                <a:cs typeface="Calibri" panose="020F0502020204030204" pitchFamily="34" charset="0"/>
              </a:rPr>
              <a:t>καινοτομία</a:t>
            </a: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.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n-GB" sz="1000" b="1" dirty="0">
                <a:latin typeface="Lora" pitchFamily="2" charset="77"/>
                <a:cs typeface="Calibri" panose="020F0502020204030204" pitchFamily="34" charset="0"/>
              </a:rPr>
              <a:t>ESG </a:t>
            </a:r>
            <a:r>
              <a:rPr lang="el-GR" sz="1000" b="1" dirty="0">
                <a:latin typeface="Lora" pitchFamily="2" charset="77"/>
                <a:cs typeface="Calibri" panose="020F0502020204030204" pitchFamily="34" charset="0"/>
              </a:rPr>
              <a:t>&amp; βιώσιμες πρακτικές</a:t>
            </a: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.</a:t>
            </a:r>
            <a:endParaRPr lang="en-GB" sz="1000" dirty="0">
              <a:latin typeface="Lora" pitchFamily="2" charset="77"/>
              <a:cs typeface="Calibri" panose="020F0502020204030204" pitchFamily="34" charset="0"/>
            </a:endParaRP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Αναλυτικά </a:t>
            </a:r>
            <a:r>
              <a:rPr lang="el-GR" sz="1000" b="1" dirty="0">
                <a:latin typeface="Lora" pitchFamily="2" charset="77"/>
                <a:cs typeface="Calibri" panose="020F0502020204030204" pitchFamily="34" charset="0"/>
              </a:rPr>
              <a:t>εργαλεία λήψης αποφάσεων.</a:t>
            </a:r>
            <a:endParaRPr lang="el-GR" sz="1000" dirty="0">
              <a:latin typeface="Lora" pitchFamily="2" charset="77"/>
              <a:cs typeface="Calibri" panose="020F0502020204030204" pitchFamily="34" charset="0"/>
            </a:endParaRPr>
          </a:p>
          <a:p>
            <a:pPr algn="just">
              <a:lnSpc>
                <a:spcPct val="90000"/>
              </a:lnSpc>
            </a:pPr>
            <a:endParaRPr lang="el-GR" sz="1000" dirty="0">
              <a:latin typeface="Lora" pitchFamily="2" charset="77"/>
              <a:cs typeface="Calibri" panose="020F050202020403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el-GR" sz="10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Απευθύνεται σε:</a:t>
            </a:r>
          </a:p>
          <a:p>
            <a:pPr marL="253128" indent="-253128">
              <a:buFont typeface="Wingdings" pitchFamily="2" charset="2"/>
              <a:buChar char="Ø"/>
            </a:pPr>
            <a:r>
              <a:rPr lang="el-GR" sz="1000" b="1" dirty="0">
                <a:latin typeface="Lora" pitchFamily="2" charset="77"/>
                <a:cs typeface="Calibri" panose="020F0502020204030204" pitchFamily="34" charset="0"/>
              </a:rPr>
              <a:t>Αποφοίτους και επαγγελματίες</a:t>
            </a: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 που επιδιώκουν εξειδίκευση σε στρατηγική, βιωσιμότητα και επιχειρηματικότητα.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CECFAB-274A-A019-24DF-4B8362F70210}"/>
              </a:ext>
            </a:extLst>
          </p:cNvPr>
          <p:cNvSpPr txBox="1"/>
          <p:nvPr/>
        </p:nvSpPr>
        <p:spPr>
          <a:xfrm rot="16200000">
            <a:off x="-2680807" y="3520525"/>
            <a:ext cx="6508379" cy="50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  <a:latin typeface="Lora" pitchFamily="2" charset="77"/>
              </a:rPr>
              <a:t>Καινοτόμος και Αειφόρος Επιχειρηματικότητα</a:t>
            </a:r>
            <a:endParaRPr lang="el-GR" sz="1600" b="1" dirty="0">
              <a:solidFill>
                <a:schemeClr val="accent1">
                  <a:lumMod val="75000"/>
                </a:schemeClr>
              </a:solidFill>
              <a:latin typeface="Lora" pitchFamily="2" charset="77"/>
            </a:endParaRPr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4953032-1DF1-8756-4CD5-6B3761F8369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549E39">
                <a:shade val="45000"/>
                <a:satMod val="135000"/>
              </a:srgbClr>
              <a:prstClr val="white"/>
            </a:duotone>
          </a:blip>
          <a:srcRect l="6092" t="7855" r="7293" b="6374"/>
          <a:stretch/>
        </p:blipFill>
        <p:spPr>
          <a:xfrm>
            <a:off x="1781853" y="5040787"/>
            <a:ext cx="1231228" cy="1219225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63BE1C5-21F9-EE5F-8A05-0E0D37F24136}"/>
              </a:ext>
            </a:extLst>
          </p:cNvPr>
          <p:cNvSpPr txBox="1"/>
          <p:nvPr/>
        </p:nvSpPr>
        <p:spPr>
          <a:xfrm>
            <a:off x="1276449" y="4676321"/>
            <a:ext cx="22420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Μ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ά</a:t>
            </a:r>
            <a:r>
              <a:rPr lang="el-GR" sz="12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θε περισσότερα!</a:t>
            </a:r>
            <a:endParaRPr lang="en-GR" sz="1200" b="1" dirty="0">
              <a:solidFill>
                <a:schemeClr val="accent2">
                  <a:lumMod val="75000"/>
                </a:schemeClr>
              </a:solidFill>
              <a:latin typeface="Lora" pitchFamily="2" charset="77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8774DE-7F85-52AC-0A79-091D0EA394BD}"/>
              </a:ext>
            </a:extLst>
          </p:cNvPr>
          <p:cNvSpPr txBox="1"/>
          <p:nvPr/>
        </p:nvSpPr>
        <p:spPr>
          <a:xfrm>
            <a:off x="1338728" y="3125906"/>
            <a:ext cx="1953404" cy="1353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l-GR" sz="1000" b="1" dirty="0">
                <a:solidFill>
                  <a:schemeClr val="accent2">
                    <a:lumMod val="75000"/>
                  </a:schemeClr>
                </a:solidFill>
                <a:latin typeface="Lora" pitchFamily="2" charset="77"/>
                <a:cs typeface="Calibri" panose="020F0502020204030204" pitchFamily="34" charset="0"/>
              </a:rPr>
              <a:t>Επαγγελματικές προοπτικές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n-GB" sz="1200" b="1" dirty="0">
                <a:latin typeface="Lora" pitchFamily="2" charset="77"/>
                <a:cs typeface="Calibri" panose="020F0502020204030204" pitchFamily="34" charset="0"/>
              </a:rPr>
              <a:t>ESG &amp; </a:t>
            </a:r>
            <a:r>
              <a:rPr lang="el-GR" sz="1200" b="1" dirty="0">
                <a:latin typeface="Lora" pitchFamily="2" charset="77"/>
                <a:cs typeface="Calibri" panose="020F0502020204030204" pitchFamily="34" charset="0"/>
              </a:rPr>
              <a:t>Βιωσιμότητα</a:t>
            </a:r>
            <a:r>
              <a:rPr lang="en-US" sz="1200" b="1" dirty="0">
                <a:latin typeface="Lora" pitchFamily="2" charset="77"/>
                <a:cs typeface="Calibri" panose="020F0502020204030204" pitchFamily="34" charset="0"/>
              </a:rPr>
              <a:t>.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l-GR" sz="1200" b="1" dirty="0">
                <a:latin typeface="Lora" pitchFamily="2" charset="77"/>
                <a:cs typeface="Calibri" panose="020F0502020204030204" pitchFamily="34" charset="0"/>
              </a:rPr>
              <a:t>Καινοτομία &amp; Ηγεσία</a:t>
            </a:r>
            <a:r>
              <a:rPr lang="en-US" sz="1200" b="1" dirty="0">
                <a:latin typeface="Lora" pitchFamily="2" charset="77"/>
                <a:cs typeface="Calibri" panose="020F0502020204030204" pitchFamily="34" charset="0"/>
              </a:rPr>
              <a:t>.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n-GB" sz="1000" dirty="0">
                <a:latin typeface="Lora" pitchFamily="2" charset="77"/>
                <a:cs typeface="Calibri" panose="020F0502020204030204" pitchFamily="34" charset="0"/>
              </a:rPr>
              <a:t>Start</a:t>
            </a: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-</a:t>
            </a:r>
            <a:r>
              <a:rPr lang="en-GB" sz="1000" dirty="0">
                <a:latin typeface="Lora" pitchFamily="2" charset="77"/>
                <a:cs typeface="Calibri" panose="020F0502020204030204" pitchFamily="34" charset="0"/>
              </a:rPr>
              <a:t>ups.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Ανάπτυξη Νέων Προϊόντων</a:t>
            </a:r>
            <a:r>
              <a:rPr lang="en-US" sz="1000" dirty="0">
                <a:latin typeface="Lora" pitchFamily="2" charset="77"/>
                <a:cs typeface="Calibri" panose="020F0502020204030204" pitchFamily="34" charset="0"/>
              </a:rPr>
              <a:t>.</a:t>
            </a:r>
          </a:p>
          <a:p>
            <a:pPr marL="171450" indent="-171450">
              <a:lnSpc>
                <a:spcPct val="90000"/>
              </a:lnSpc>
              <a:spcAft>
                <a:spcPts val="400"/>
              </a:spcAft>
              <a:buFont typeface="Wingdings" pitchFamily="2" charset="2"/>
              <a:buChar char="ü"/>
            </a:pPr>
            <a:r>
              <a:rPr lang="el-GR" sz="1000" dirty="0">
                <a:latin typeface="Lora" pitchFamily="2" charset="77"/>
                <a:cs typeface="Calibri" panose="020F0502020204030204" pitchFamily="34" charset="0"/>
              </a:rPr>
              <a:t>Συμβουλευτική</a:t>
            </a:r>
            <a:r>
              <a:rPr lang="en-US" sz="1000" dirty="0">
                <a:latin typeface="Lora" pitchFamily="2" charset="77"/>
                <a:cs typeface="Calibri" panose="020F0502020204030204" pitchFamily="34" charset="0"/>
              </a:rPr>
              <a:t>.</a:t>
            </a:r>
            <a:endParaRPr lang="el-GR" sz="1000" dirty="0">
              <a:latin typeface="Lora" pitchFamily="2" charset="7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9301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411</TotalTime>
  <Words>119</Words>
  <Application>Microsoft Office PowerPoint</Application>
  <PresentationFormat>Προσαρμογή</PresentationFormat>
  <Paragraphs>27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Lora</vt:lpstr>
      <vt:lpstr>Wingdings</vt:lpstr>
      <vt:lpstr>Retrospect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Χατζησταμούλου Νικόλαος</dc:creator>
  <cp:lastModifiedBy>lenovo</cp:lastModifiedBy>
  <cp:revision>63</cp:revision>
  <dcterms:created xsi:type="dcterms:W3CDTF">2025-04-04T14:20:36Z</dcterms:created>
  <dcterms:modified xsi:type="dcterms:W3CDTF">2026-06-10T05:57:19Z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45193-57ff-457d-9504-518e9bfb59a9_Enabled">
    <vt:lpwstr>true</vt:lpwstr>
  </property>
  <property fmtid="{D5CDD505-2E9C-101B-9397-08002B2CF9AE}" pid="3" name="MSIP_Label_50945193-57ff-457d-9504-518e9bfb59a9_SetDate">
    <vt:lpwstr>2025-04-05T12:32:20Z</vt:lpwstr>
  </property>
  <property fmtid="{D5CDD505-2E9C-101B-9397-08002B2CF9AE}" pid="4" name="MSIP_Label_50945193-57ff-457d-9504-518e9bfb59a9_Method">
    <vt:lpwstr>Standard</vt:lpwstr>
  </property>
  <property fmtid="{D5CDD505-2E9C-101B-9397-08002B2CF9AE}" pid="5" name="MSIP_Label_50945193-57ff-457d-9504-518e9bfb59a9_Name">
    <vt:lpwstr>ZUT</vt:lpwstr>
  </property>
  <property fmtid="{D5CDD505-2E9C-101B-9397-08002B2CF9AE}" pid="6" name="MSIP_Label_50945193-57ff-457d-9504-518e9bfb59a9_SiteId">
    <vt:lpwstr>0aa66ad4-f98f-4515-b7c9-b60fd37ad027</vt:lpwstr>
  </property>
  <property fmtid="{D5CDD505-2E9C-101B-9397-08002B2CF9AE}" pid="7" name="MSIP_Label_50945193-57ff-457d-9504-518e9bfb59a9_ActionId">
    <vt:lpwstr>0295f0f2-a17b-40a9-9702-347cf1f283f7</vt:lpwstr>
  </property>
  <property fmtid="{D5CDD505-2E9C-101B-9397-08002B2CF9AE}" pid="8" name="MSIP_Label_50945193-57ff-457d-9504-518e9bfb59a9_ContentBits">
    <vt:lpwstr>0</vt:lpwstr>
  </property>
  <property fmtid="{D5CDD505-2E9C-101B-9397-08002B2CF9AE}" pid="9" name="MSIP_Label_50945193-57ff-457d-9504-518e9bfb59a9_Tag">
    <vt:lpwstr>50, 3, 0, 1</vt:lpwstr>
  </property>
</Properties>
</file>